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99FF"/>
    <a:srgbClr val="33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87313"/>
            <a:ext cx="7772400" cy="1470025"/>
          </a:xfrm>
          <a:solidFill>
            <a:schemeClr val="bg1">
              <a:alpha val="39999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24325"/>
            <a:ext cx="6400800" cy="1752600"/>
          </a:xfrm>
          <a:ln w="9525">
            <a:noFill/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E1C0AC8-204B-4716-AF00-5F3576060E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183CF-F4FB-4410-8ADF-EFCB71E6B6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AC624-B41F-42CF-978D-277FFDE245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25A234-2C48-4749-A4AC-450E4B5A1E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390F3-50E7-4214-AEBC-CADFC719FF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2CD65-ADAD-4E08-AD3F-C39DAE5355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97772F-27E4-4E10-9840-8388144222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F44DE-585C-45C0-AFC6-C818620664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C5483-8E72-4DD5-9E9B-80DAD91EFE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88408-4E1E-4C0B-8CBA-AE200E90AD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E32E16-9C35-41B5-B995-FEFF3D4CFE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int1234ыярфенш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335213" cy="179863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3175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71949673-2803-4289-ADD1-9A0411AB170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99FF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13" Type="http://schemas.openxmlformats.org/officeDocument/2006/relationships/image" Target="http://chemistry.ru/course/content/javagifs/15-006-1chlorpropan-2d.gif" TargetMode="External"/><Relationship Id="rId3" Type="http://schemas.openxmlformats.org/officeDocument/2006/relationships/image" Target="http://chemistry.ru/course/content/javagifs/15-001-pentan-2d.gif" TargetMode="External"/><Relationship Id="rId7" Type="http://schemas.openxmlformats.org/officeDocument/2006/relationships/image" Target="http://chemistry.ru/course/content/javagifs/15-003-22dimetilpropan-2d.gif" TargetMode="External"/><Relationship Id="rId12" Type="http://schemas.openxmlformats.org/officeDocument/2006/relationships/image" Target="../media/image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11" Type="http://schemas.openxmlformats.org/officeDocument/2006/relationships/image" Target="http://chemistry.ru/course/content/javagifs/15-005-1buten-2d.gif" TargetMode="External"/><Relationship Id="rId5" Type="http://schemas.openxmlformats.org/officeDocument/2006/relationships/image" Target="http://chemistry.ru/course/content/javagifs/15-002-2metilbutan-2d.gif" TargetMode="External"/><Relationship Id="rId15" Type="http://schemas.openxmlformats.org/officeDocument/2006/relationships/image" Target="http://chemistry.ru/course/content/javagifs/15-007-2clorpropan-2d.gif" TargetMode="External"/><Relationship Id="rId10" Type="http://schemas.openxmlformats.org/officeDocument/2006/relationships/image" Target="../media/image7.gif"/><Relationship Id="rId4" Type="http://schemas.openxmlformats.org/officeDocument/2006/relationships/image" Target="../media/image4.gif"/><Relationship Id="rId9" Type="http://schemas.openxmlformats.org/officeDocument/2006/relationships/image" Target="http://chemistry.ru/course/content/javagifs/15-004-2buten-2d.gif" TargetMode="External"/><Relationship Id="rId1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http://chemistry.ru/course/content/javagifs/15-008-penten2-2d.gif" TargetMode="External"/><Relationship Id="rId7" Type="http://schemas.openxmlformats.org/officeDocument/2006/relationships/image" Target="http://chemistry.ru/course/content/javagifs/15-010-metilcyclobutan-2d.gif" TargetMode="Externa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11" Type="http://schemas.openxmlformats.org/officeDocument/2006/relationships/image" Target="http://chemistry.ru/course/content/javagifs/15-012-dimetilovyefir-2d.gif" TargetMode="External"/><Relationship Id="rId5" Type="http://schemas.openxmlformats.org/officeDocument/2006/relationships/image" Target="http://chemistry.ru/course/content/javagifs/15-009-cyclopentan-2d.gif" TargetMode="External"/><Relationship Id="rId10" Type="http://schemas.openxmlformats.org/officeDocument/2006/relationships/image" Target="../media/image14.gif"/><Relationship Id="rId4" Type="http://schemas.openxmlformats.org/officeDocument/2006/relationships/image" Target="../media/image11.gif"/><Relationship Id="rId9" Type="http://schemas.openxmlformats.org/officeDocument/2006/relationships/image" Target="http://chemistry.ru/course/content/javagifs/15-011-etanol-2d.gi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-252536" y="0"/>
            <a:ext cx="7772400" cy="1470025"/>
          </a:xfrm>
        </p:spPr>
        <p:txBody>
          <a:bodyPr/>
          <a:lstStyle/>
          <a:p>
            <a:r>
              <a:rPr lang="ru-RU" sz="2400" dirty="0"/>
              <a:t>Введение в органическую химию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619672" y="1052736"/>
            <a:ext cx="6400800" cy="5327650"/>
          </a:xfrm>
        </p:spPr>
        <p:txBody>
          <a:bodyPr/>
          <a:lstStyle/>
          <a:p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Органическая химия изучает соединения, основу которых составляют атомы углерода, связанные между собой и многими элементами периодической системы простыми и кратными связями, способные образовывать линейные и разветвленные цепи, циклы,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полициклы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др. Многообразие органических соединений во многом обусловлено </a:t>
            </a:r>
            <a:r>
              <a:rPr lang="ru-RU" sz="18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изомерией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способностью некоторых соединений при одинаковом составе и массе различаться пространственным строением, физическими и химическими свойствами. Важное место в органической химии занимает </a:t>
            </a:r>
            <a:r>
              <a:rPr lang="ru-RU" sz="18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номенклатура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позволяющая каждому соединению дать только ему присущее название, а по названию написать его структурное изображение (формулу). В основу номенклатуры органических соединений положены номенклатурные правила IUPAC – Международного союза по чистой и прикладной химии.</a:t>
            </a:r>
          </a:p>
          <a:p>
            <a:endParaRPr lang="ru-RU" sz="1800" dirty="0"/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340768"/>
            <a:ext cx="74168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Современная органическая химия располагает сведениями о 10 </a:t>
            </a:r>
            <a:r>
              <a:rPr lang="ru-RU" dirty="0" err="1"/>
              <a:t>млн</a:t>
            </a:r>
            <a:r>
              <a:rPr lang="ru-RU" dirty="0"/>
              <a:t> органических соединений, количество которых ежегодно увеличивается на 250–300 тыс. наименований. Такое огромное количество органических веществ относится к сравнительно небольшому числу классов органических соединений, содержащих те или иные </a:t>
            </a:r>
            <a:r>
              <a:rPr lang="ru-RU" b="1" i="1" dirty="0"/>
              <a:t>функциональные группы</a:t>
            </a:r>
            <a:r>
              <a:rPr lang="ru-RU" dirty="0"/>
              <a:t>. Наличие этих функциональных групп и предопределяет характерные химические свойства данного класса соединений.</a:t>
            </a:r>
          </a:p>
          <a:p>
            <a:r>
              <a:rPr lang="ru-RU" dirty="0"/>
              <a:t>Органические соединения описывают с помощью </a:t>
            </a:r>
            <a:r>
              <a:rPr lang="ru-RU" b="1" dirty="0"/>
              <a:t>молекулярных формул</a:t>
            </a:r>
            <a:r>
              <a:rPr lang="ru-RU" dirty="0"/>
              <a:t>, представляющих собой линейную запись символов элементов в определенной последовательности с указанием числа атомов посредством численного индекса справа внизу. </a:t>
            </a:r>
            <a:r>
              <a:rPr lang="ru-RU" b="1" dirty="0"/>
              <a:t>Структурная формула</a:t>
            </a:r>
            <a:r>
              <a:rPr lang="ru-RU" dirty="0"/>
              <a:t> определяет последовательность атомов в молекуле с учетом </a:t>
            </a:r>
            <a:r>
              <a:rPr lang="ru-RU" b="1" dirty="0"/>
              <a:t>структурной изомерии</a:t>
            </a:r>
            <a:r>
              <a:rPr lang="ru-RU" dirty="0"/>
              <a:t> (скелетной, положения, цепь–цикл, функциональной).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39554" y="2204864"/>
          <a:ext cx="8352925" cy="1043940"/>
        </p:xfrm>
        <a:graphic>
          <a:graphicData uri="http://schemas.openxmlformats.org/drawingml/2006/table">
            <a:tbl>
              <a:tblPr/>
              <a:tblGrid>
                <a:gridCol w="1670585"/>
                <a:gridCol w="1670585"/>
                <a:gridCol w="1670585"/>
                <a:gridCol w="1670585"/>
                <a:gridCol w="167058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пентан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2-метилбутан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2,2-диметилпропан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23524" y="4005064"/>
          <a:ext cx="8820476" cy="1013450"/>
        </p:xfrm>
        <a:graphic>
          <a:graphicData uri="http://schemas.openxmlformats.org/drawingml/2006/table">
            <a:tbl>
              <a:tblPr/>
              <a:tblGrid>
                <a:gridCol w="1260068"/>
                <a:gridCol w="1260068"/>
                <a:gridCol w="1260068"/>
                <a:gridCol w="828312"/>
                <a:gridCol w="1691824"/>
                <a:gridCol w="324400"/>
                <a:gridCol w="2195736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15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2-бутен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1-бутен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1-хлорпропан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2-хлорпропан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6395" name="Picture 11" descr="http://chemistry.ru/course/content/javagifs/15-001-pentan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2204864"/>
            <a:ext cx="2808312" cy="384472"/>
          </a:xfrm>
          <a:prstGeom prst="rect">
            <a:avLst/>
          </a:prstGeom>
          <a:noFill/>
        </p:spPr>
      </p:pic>
      <p:pic>
        <p:nvPicPr>
          <p:cNvPr id="16394" name="Picture 10" descr="http://chemistry.ru/course/content/javagifs/15-002-2metilbutan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3131840" y="1484784"/>
            <a:ext cx="2710490" cy="1080120"/>
          </a:xfrm>
          <a:prstGeom prst="rect">
            <a:avLst/>
          </a:prstGeom>
          <a:noFill/>
        </p:spPr>
      </p:pic>
      <p:pic>
        <p:nvPicPr>
          <p:cNvPr id="16393" name="Picture 9" descr="http://chemistry.ru/course/content/javagifs/15-003-22dimetilpropan-2d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7236296" y="836712"/>
            <a:ext cx="1694357" cy="1512168"/>
          </a:xfrm>
          <a:prstGeom prst="rect">
            <a:avLst/>
          </a:prstGeom>
          <a:noFill/>
        </p:spPr>
      </p:pic>
      <p:pic>
        <p:nvPicPr>
          <p:cNvPr id="16392" name="Picture 8" descr="http://chemistry.ru/course/content/javagifs/15-004-2buten-2d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0" y="4293096"/>
            <a:ext cx="2088232" cy="361123"/>
          </a:xfrm>
          <a:prstGeom prst="rect">
            <a:avLst/>
          </a:prstGeom>
          <a:noFill/>
        </p:spPr>
      </p:pic>
      <p:pic>
        <p:nvPicPr>
          <p:cNvPr id="16391" name="Picture 7" descr="http://chemistry.ru/course/content/javagifs/15-005-1buten-2d.gif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2411760" y="4293096"/>
            <a:ext cx="2160240" cy="373575"/>
          </a:xfrm>
          <a:prstGeom prst="rect">
            <a:avLst/>
          </a:prstGeom>
          <a:noFill/>
        </p:spPr>
      </p:pic>
      <p:pic>
        <p:nvPicPr>
          <p:cNvPr id="16390" name="Picture 6" descr="http://chemistry.ru/course/content/javagifs/15-006-1chlorpropan-2d.gif"/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4860032" y="4293096"/>
            <a:ext cx="1941085" cy="360040"/>
          </a:xfrm>
          <a:prstGeom prst="rect">
            <a:avLst/>
          </a:prstGeom>
          <a:noFill/>
        </p:spPr>
      </p:pic>
      <p:pic>
        <p:nvPicPr>
          <p:cNvPr id="16389" name="Picture 5" descr="http://chemistry.ru/course/content/javagifs/15-007-2clorpropan-2d.gif"/>
          <p:cNvPicPr>
            <a:picLocks noChangeAspect="1" noChangeArrowheads="1"/>
          </p:cNvPicPr>
          <p:nvPr/>
        </p:nvPicPr>
        <p:blipFill>
          <a:blip r:embed="rId14" r:link="rId15" cstate="print"/>
          <a:srcRect/>
          <a:stretch>
            <a:fillRect/>
          </a:stretch>
        </p:blipFill>
        <p:spPr bwMode="auto">
          <a:xfrm>
            <a:off x="7164288" y="3861048"/>
            <a:ext cx="1512168" cy="894957"/>
          </a:xfrm>
          <a:prstGeom prst="rect">
            <a:avLst/>
          </a:prstGeom>
          <a:noFill/>
        </p:spPr>
      </p:pic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1115616" y="332656"/>
            <a:ext cx="82227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</a:rPr>
              <a:t>Скелетная изомерия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</a:rPr>
              <a:t> отражает строение углеводородной цепи (скелета):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3284984"/>
            <a:ext cx="92412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</a:rPr>
              <a:t>Изомерия положения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</a:rPr>
              <a:t> отражает расположение кратной связи или функциональной группы: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6" grpId="0"/>
      <p:bldP spid="1639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2564904"/>
          <a:ext cx="9144000" cy="769620"/>
        </p:xfrm>
        <a:graphic>
          <a:graphicData uri="http://schemas.openxmlformats.org/drawingml/2006/table">
            <a:tbl>
              <a:tblPr/>
              <a:tblGrid>
                <a:gridCol w="3203848"/>
                <a:gridCol w="453752"/>
                <a:gridCol w="1828800"/>
                <a:gridCol w="1828800"/>
                <a:gridCol w="18288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    пентен-2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циклопентан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метилциклобутан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5157192"/>
          <a:ext cx="9144000" cy="969805"/>
        </p:xfrm>
        <a:graphic>
          <a:graphicData uri="http://schemas.openxmlformats.org/drawingml/2006/table">
            <a:tbl>
              <a:tblPr/>
              <a:tblGrid>
                <a:gridCol w="4067944"/>
                <a:gridCol w="432048"/>
                <a:gridCol w="4644008"/>
              </a:tblGrid>
              <a:tr h="402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5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этанол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диметилэфир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7413" name="Picture 5" descr="http://chemistry.ru/course/content/javagifs/15-008-penten2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2132856"/>
            <a:ext cx="3419872" cy="468197"/>
          </a:xfrm>
          <a:prstGeom prst="rect">
            <a:avLst/>
          </a:prstGeom>
          <a:noFill/>
        </p:spPr>
      </p:pic>
      <p:pic>
        <p:nvPicPr>
          <p:cNvPr id="17412" name="Picture 4" descr="http://chemistry.ru/course/content/javagifs/15-009-cyclopentan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3923928" y="1124744"/>
            <a:ext cx="1224136" cy="1377153"/>
          </a:xfrm>
          <a:prstGeom prst="rect">
            <a:avLst/>
          </a:prstGeom>
          <a:noFill/>
        </p:spPr>
      </p:pic>
      <p:pic>
        <p:nvPicPr>
          <p:cNvPr id="17411" name="Picture 3" descr="http://chemistry.ru/course/content/javagifs/15-010-metilcyclobutan-2d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7524328" y="1196752"/>
            <a:ext cx="1369511" cy="1152128"/>
          </a:xfrm>
          <a:prstGeom prst="rect">
            <a:avLst/>
          </a:prstGeom>
          <a:noFill/>
        </p:spPr>
      </p:pic>
      <p:pic>
        <p:nvPicPr>
          <p:cNvPr id="17410" name="Picture 2" descr="http://chemistry.ru/course/content/javagifs/15-011-etanol-2d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827584" y="4365104"/>
            <a:ext cx="2620465" cy="648072"/>
          </a:xfrm>
          <a:prstGeom prst="rect">
            <a:avLst/>
          </a:prstGeom>
          <a:noFill/>
        </p:spPr>
      </p:pic>
      <p:pic>
        <p:nvPicPr>
          <p:cNvPr id="17409" name="Picture 1" descr="http://chemistry.ru/course/content/javagifs/15-012-dimetilovyefir-2d.gif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5580112" y="4293096"/>
            <a:ext cx="2479580" cy="648072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</a:rPr>
              <a:t>Изомерия цепь–цикл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</a:rPr>
              <a:t> отражает образование изомеров в ненасыщенных углеводородах в результате образования моноциклических углеводородов.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3573016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</a:rPr>
              <a:t>Функциональная изомерия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</a:rPr>
              <a:t> отражает изомеры с различными функциональными группами: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556792"/>
            <a:ext cx="72728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Эти виды изомерии относятся к </a:t>
            </a:r>
            <a:r>
              <a:rPr lang="ru-RU" b="1" dirty="0"/>
              <a:t>пространственной изомерии</a:t>
            </a:r>
            <a:r>
              <a:rPr lang="ru-RU" dirty="0"/>
              <a:t>, обусловленной разрывом и образованием такой же химической связи в другом месте молекулы (статическая стереохимия).</a:t>
            </a:r>
          </a:p>
          <a:p>
            <a:r>
              <a:rPr lang="ru-RU" dirty="0"/>
              <a:t>Пространственное расположение атомов в молекуле может измениться и без разрыва связей, а только в результате колебания или вращения атомов, связанных ординарными связями. Такие изменения называются </a:t>
            </a:r>
            <a:r>
              <a:rPr lang="ru-RU" b="1" dirty="0" err="1"/>
              <a:t>конформационными</a:t>
            </a:r>
            <a:r>
              <a:rPr lang="ru-RU" dirty="0"/>
              <a:t>, а наиболее устойчивые стереохимические формы – </a:t>
            </a:r>
            <a:r>
              <a:rPr lang="ru-RU" b="1" dirty="0" err="1"/>
              <a:t>конформерами</a:t>
            </a:r>
            <a:r>
              <a:rPr lang="ru-RU" dirty="0"/>
              <a:t> или </a:t>
            </a:r>
            <a:r>
              <a:rPr lang="ru-RU" b="1" dirty="0" err="1"/>
              <a:t>ротамерами</a:t>
            </a:r>
            <a:r>
              <a:rPr lang="ru-RU" dirty="0"/>
              <a:t> (динамическая стереохимия).</a:t>
            </a:r>
          </a:p>
          <a:p>
            <a:r>
              <a:rPr lang="ru-RU" dirty="0"/>
              <a:t>Проекционное изображение молекулы на плоскости передается посредством </a:t>
            </a:r>
            <a:r>
              <a:rPr lang="ru-RU" b="1" dirty="0"/>
              <a:t>стереохимических формул</a:t>
            </a:r>
            <a:r>
              <a:rPr lang="ru-RU" dirty="0"/>
              <a:t>. Условились, что связи, выступающие из плоскости, изображаются сплошным, а связи, уходящие за плоскость, – заштрихованным клином. Валентные связи, расположенные в плоскости, изображаются обычной чертой.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55_Eduglobalizatio">
  <a:themeElements>
    <a:clrScheme name="Edu globaliz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du globalizatio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u globaliz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globaliz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globaliz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globaliz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globaliz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globaliz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globaliz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55_Eduglobalizatio</Template>
  <TotalTime>55</TotalTime>
  <Words>379</Words>
  <Application>Microsoft Office PowerPoint</Application>
  <PresentationFormat>Экран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55_Eduglobalizatio</vt:lpstr>
      <vt:lpstr>Введение в органическую химию 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органическую химию</dc:title>
  <dc:creator>User</dc:creator>
  <cp:lastModifiedBy>Андрей</cp:lastModifiedBy>
  <cp:revision>8</cp:revision>
  <dcterms:created xsi:type="dcterms:W3CDTF">2011-12-18T09:04:39Z</dcterms:created>
  <dcterms:modified xsi:type="dcterms:W3CDTF">2020-08-27T05:46:32Z</dcterms:modified>
</cp:coreProperties>
</file>